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7ECB7333.xml" ContentType="application/vnd.ms-powerpoint.comments+xml"/>
  <Override PartName="/ppt/comments/modernComment_104_259C70F6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88B000-BE66-5EC9-571B-57C53751882D}" name="Melles, Tommy" initials="MT" userId="S::tmelles@uiowa.edu::563e2f6f-887e-46b8-a760-6f8289a93280" providerId="AD"/>
  <p188:author id="{6D735252-D5A1-14D9-0968-F1324176DC4C}" name="Brinning, Austin D" initials="BAD" userId="S::abrinning@uiowa.edu::0e5664e5-3c52-46e8-b547-5a2f982dcc7c" providerId="AD"/>
  <p188:author id="{CB67549E-DDB7-7996-9ABB-3413CA40BDE8}" name="Hartwig, Drew M" initials="HM" userId="S::amhartwig@uiowa.edu::7753da01-b144-46ea-9b83-f6a7b6e3a11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3819"/>
    <a:srgbClr val="FF671F"/>
    <a:srgbClr val="F21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70C70-4877-184A-9140-985EDDBA7D02}" v="240" dt="2023-04-28T16:47:48.242"/>
    <p1510:client id="{2D7663FF-8061-8B42-9A6D-072C90649A96}" v="1352" dt="2023-04-28T16:48:58.264"/>
    <p1510:client id="{30E0C956-BBEC-C1FC-2029-58A5263FA491}" v="237" dt="2023-04-28T16:49:05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omments/modernComment_101_7ECB73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65DC51-4086-463C-BF89-A1121E859FF4}" authorId="{6D735252-D5A1-14D9-0968-F1324176DC4C}" status="resolved" created="2023-04-26T17:03:38.616" complete="100000">
    <pc:sldMkLst xmlns:pc="http://schemas.microsoft.com/office/powerpoint/2013/main/command">
      <pc:docMk/>
      <pc:sldMk cId="2127262515" sldId="257"/>
    </pc:sldMkLst>
    <p188:replyLst>
      <p188:reply id="{32AF1FA9-7461-EF41-AD4F-317233F42690}" authorId="{7F88B000-BE66-5EC9-571B-57C53751882D}" created="2023-04-26T17:03:55.140">
        <p188:txBody>
          <a:bodyPr/>
          <a:lstStyle/>
          <a:p>
            <a:r>
              <a:rPr lang="en-US"/>
              <a:t>Good?</a:t>
            </a:r>
          </a:p>
        </p188:txBody>
      </p188:reply>
      <p188:reply id="{55DB0C6D-F79D-4AD9-B719-2ED8EF40A1ED}" authorId="{6D735252-D5A1-14D9-0968-F1324176DC4C}" created="2023-04-26T17:04:10.817">
        <p188:txBody>
          <a:bodyPr/>
          <a:lstStyle/>
          <a:p>
            <a:r>
              <a:rPr lang="en-US"/>
              <a:t>Yes</a:t>
            </a:r>
          </a:p>
        </p188:txBody>
      </p188:reply>
    </p188:replyLst>
    <p188:txBody>
      <a:bodyPr/>
      <a:lstStyle/>
      <a:p>
        <a:r>
          <a:rPr lang="en-US"/>
          <a:t>Should the donut be at the bottom right of screen rather than top, looks crammed</a:t>
        </a:r>
      </a:p>
    </p188:txBody>
  </p188:cm>
</p188:cmLst>
</file>

<file path=ppt/comments/modernComment_104_259C70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BB4F18-8F85-6A45-A474-974D4068C04E}" authorId="{7F88B000-BE66-5EC9-571B-57C53751882D}" status="resolved" created="2023-04-26T16:57:33.008" complete="100000">
    <pc:sldMkLst xmlns:pc="http://schemas.microsoft.com/office/powerpoint/2013/main/command">
      <pc:docMk/>
      <pc:sldMk cId="631009526" sldId="260"/>
    </pc:sldMkLst>
    <p188:replyLst>
      <p188:reply id="{30C07C01-8433-204E-943A-C4459D4D469A}" authorId="{7F88B000-BE66-5EC9-571B-57C53751882D}" created="2023-04-26T16:57:39.980">
        <p188:txBody>
          <a:bodyPr/>
          <a:lstStyle/>
          <a:p>
            <a:r>
              <a:rPr lang="en-US"/>
              <a:t>To take up the whole page</a:t>
            </a:r>
          </a:p>
        </p188:txBody>
      </p188:reply>
      <p188:reply id="{9F93AFD9-8181-419D-9B43-C8E906A1DA8B}" authorId="{6D735252-D5A1-14D9-0968-F1324176DC4C}" created="2023-04-26T16:58:28.905">
        <p188:txBody>
          <a:bodyPr/>
          <a:lstStyle/>
          <a:p>
            <a:r>
              <a:rPr lang="en-US"/>
              <a:t>Ill put a new one in</a:t>
            </a:r>
          </a:p>
        </p188:txBody>
      </p188:reply>
      <p188:reply id="{3D143F03-861D-4A55-ABE7-C327D7CF35F8}" authorId="{6D735252-D5A1-14D9-0968-F1324176DC4C}" created="2023-04-26T17:02:42.203">
        <p188:txBody>
          <a:bodyPr/>
          <a:lstStyle/>
          <a:p>
            <a:r>
              <a:rPr lang="en-US"/>
              <a:t>Beautiful</a:t>
            </a:r>
          </a:p>
        </p188:txBody>
      </p188:reply>
    </p188:replyLst>
    <p188:txBody>
      <a:bodyPr/>
      <a:lstStyle/>
      <a:p>
        <a:r>
          <a:rPr lang="en-US"/>
          <a:t>Idk how to move the thing so its horizontal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49A7F7-5853-4AC4-A97C-8C3BD61BACEC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36BB70-008D-4CEC-831C-55E88B88E905}">
      <dgm:prSet phldrT="[Text]"/>
      <dgm:spPr>
        <a:solidFill>
          <a:srgbClr val="FF671F"/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solidFill>
                <a:srgbClr val="653819"/>
              </a:solidFill>
            </a:rPr>
            <a:t>2015</a:t>
          </a:r>
        </a:p>
      </dgm:t>
    </dgm:pt>
    <dgm:pt modelId="{283538D1-5411-4D21-843D-5B8F493D05C0}" type="parTrans" cxnId="{BC761FF6-B2B3-46BB-A850-066FAE5F0027}">
      <dgm:prSet/>
      <dgm:spPr/>
      <dgm:t>
        <a:bodyPr/>
        <a:lstStyle/>
        <a:p>
          <a:endParaRPr lang="en-US"/>
        </a:p>
      </dgm:t>
    </dgm:pt>
    <dgm:pt modelId="{597DB288-CBE6-45DB-B073-6A939DC710FE}" type="sibTrans" cxnId="{BC761FF6-B2B3-46BB-A850-066FAE5F0027}">
      <dgm:prSet/>
      <dgm:spPr/>
      <dgm:t>
        <a:bodyPr/>
        <a:lstStyle/>
        <a:p>
          <a:endParaRPr lang="en-US"/>
        </a:p>
      </dgm:t>
    </dgm:pt>
    <dgm:pt modelId="{0E45ACAC-BE86-44AE-B5A1-F084772FF2B0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halkboard SE" panose="03050602040202020205" pitchFamily="66" charset="77"/>
            </a:rPr>
            <a:t>10’s of thousands of accounts were acquired, and customers information and monetary values were stolen.</a:t>
          </a:r>
          <a:endParaRPr lang="en-US">
            <a:solidFill>
              <a:schemeClr val="bg1"/>
            </a:solidFill>
          </a:endParaRPr>
        </a:p>
      </dgm:t>
    </dgm:pt>
    <dgm:pt modelId="{2640497C-970F-4478-B41A-4A0BD0E71287}" type="parTrans" cxnId="{A111BE50-A052-4751-ACCC-46A91A79890E}">
      <dgm:prSet/>
      <dgm:spPr/>
      <dgm:t>
        <a:bodyPr/>
        <a:lstStyle/>
        <a:p>
          <a:endParaRPr lang="en-US"/>
        </a:p>
      </dgm:t>
    </dgm:pt>
    <dgm:pt modelId="{78907F46-8821-4B53-B910-7401A777340A}" type="sibTrans" cxnId="{A111BE50-A052-4751-ACCC-46A91A79890E}">
      <dgm:prSet/>
      <dgm:spPr/>
      <dgm:t>
        <a:bodyPr/>
        <a:lstStyle/>
        <a:p>
          <a:endParaRPr lang="en-US"/>
        </a:p>
      </dgm:t>
    </dgm:pt>
    <dgm:pt modelId="{788C183A-9161-440A-8856-BEFA5D509446}">
      <dgm:prSet phldrT="[Text]"/>
      <dgm:spPr>
        <a:solidFill>
          <a:srgbClr val="F216D8"/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solidFill>
                <a:srgbClr val="653819"/>
              </a:solidFill>
            </a:rPr>
            <a:t>2018</a:t>
          </a:r>
        </a:p>
      </dgm:t>
    </dgm:pt>
    <dgm:pt modelId="{A17EEEE6-66FD-4443-A722-81DDF4356AC5}" type="parTrans" cxnId="{4FD22F4F-C43A-4E10-A93F-D162EF38E399}">
      <dgm:prSet/>
      <dgm:spPr/>
      <dgm:t>
        <a:bodyPr/>
        <a:lstStyle/>
        <a:p>
          <a:endParaRPr lang="en-US"/>
        </a:p>
      </dgm:t>
    </dgm:pt>
    <dgm:pt modelId="{62178383-4724-4ECC-876A-79C6B3EBEB7A}" type="sibTrans" cxnId="{4FD22F4F-C43A-4E10-A93F-D162EF38E399}">
      <dgm:prSet/>
      <dgm:spPr/>
      <dgm:t>
        <a:bodyPr/>
        <a:lstStyle/>
        <a:p>
          <a:endParaRPr lang="en-US"/>
        </a:p>
      </dgm:t>
    </dgm:pt>
    <dgm:pt modelId="{11133D3B-540E-4E99-87D8-FBE6BB5268BD}">
      <dgm:prSet phldrT="[Text]"/>
      <dgm:spPr/>
      <dgm:t>
        <a:bodyPr/>
        <a:lstStyle/>
        <a:p>
          <a:pPr>
            <a:buNone/>
          </a:pPr>
          <a:r>
            <a:rPr lang="en-US">
              <a:solidFill>
                <a:schemeClr val="bg1"/>
              </a:solidFill>
              <a:latin typeface="Chalkboard SE" panose="03050602040202020205" pitchFamily="66" charset="77"/>
            </a:rPr>
            <a:t>300,000 more accounts were breached again and were never informed, Dunkin’ claimed to have blocked the attacks.</a:t>
          </a:r>
          <a:endParaRPr lang="en-US">
            <a:solidFill>
              <a:schemeClr val="bg1"/>
            </a:solidFill>
          </a:endParaRPr>
        </a:p>
      </dgm:t>
    </dgm:pt>
    <dgm:pt modelId="{02D4F5F2-22C0-4D45-A833-021771164866}" type="parTrans" cxnId="{34FCE2D4-A7CA-4A8F-9D8D-8B15CCB7770A}">
      <dgm:prSet/>
      <dgm:spPr/>
      <dgm:t>
        <a:bodyPr/>
        <a:lstStyle/>
        <a:p>
          <a:endParaRPr lang="en-US"/>
        </a:p>
      </dgm:t>
    </dgm:pt>
    <dgm:pt modelId="{D24F0C86-FE3D-410D-B991-82670D1C8A6E}" type="sibTrans" cxnId="{34FCE2D4-A7CA-4A8F-9D8D-8B15CCB7770A}">
      <dgm:prSet/>
      <dgm:spPr/>
      <dgm:t>
        <a:bodyPr/>
        <a:lstStyle/>
        <a:p>
          <a:endParaRPr lang="en-US"/>
        </a:p>
      </dgm:t>
    </dgm:pt>
    <dgm:pt modelId="{23D357E0-5CFC-4CDD-8425-7F3F256706D6}">
      <dgm:prSet phldrT="[Text]"/>
      <dgm:spPr>
        <a:solidFill>
          <a:srgbClr val="FF671F"/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solidFill>
                <a:srgbClr val="653819"/>
              </a:solidFill>
            </a:rPr>
            <a:t>2019</a:t>
          </a:r>
        </a:p>
      </dgm:t>
    </dgm:pt>
    <dgm:pt modelId="{12C5B398-954C-48B5-9599-D006AC80C6C9}" type="parTrans" cxnId="{EC756FEE-DFF5-49F0-ABE3-643228451D02}">
      <dgm:prSet/>
      <dgm:spPr/>
      <dgm:t>
        <a:bodyPr/>
        <a:lstStyle/>
        <a:p>
          <a:endParaRPr lang="en-US"/>
        </a:p>
      </dgm:t>
    </dgm:pt>
    <dgm:pt modelId="{2080F115-4E38-43BA-AE0F-AF7C887960CD}" type="sibTrans" cxnId="{EC756FEE-DFF5-49F0-ABE3-643228451D02}">
      <dgm:prSet/>
      <dgm:spPr/>
      <dgm:t>
        <a:bodyPr/>
        <a:lstStyle/>
        <a:p>
          <a:endParaRPr lang="en-US"/>
        </a:p>
      </dgm:t>
    </dgm:pt>
    <dgm:pt modelId="{F4141C8B-F9A1-4151-9608-422D62B2C912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halkboard SE" panose="03050602040202020205" pitchFamily="66" charset="77"/>
            </a:rPr>
            <a:t>Dunkin’ forced to pay $650,000 in fees and is required to take additional security measures due to these attacks.</a:t>
          </a:r>
          <a:endParaRPr lang="en-US">
            <a:solidFill>
              <a:schemeClr val="bg1"/>
            </a:solidFill>
          </a:endParaRPr>
        </a:p>
      </dgm:t>
    </dgm:pt>
    <dgm:pt modelId="{4F59F630-F94E-44C4-A38C-714FE72C5334}" type="parTrans" cxnId="{7300F4D7-A4A2-4D2D-8551-8F67CD2CCC6F}">
      <dgm:prSet/>
      <dgm:spPr/>
      <dgm:t>
        <a:bodyPr/>
        <a:lstStyle/>
        <a:p>
          <a:endParaRPr lang="en-US"/>
        </a:p>
      </dgm:t>
    </dgm:pt>
    <dgm:pt modelId="{84ADB2D7-F7B5-4380-A44C-139599D1404C}" type="sibTrans" cxnId="{7300F4D7-A4A2-4D2D-8551-8F67CD2CCC6F}">
      <dgm:prSet/>
      <dgm:spPr/>
      <dgm:t>
        <a:bodyPr/>
        <a:lstStyle/>
        <a:p>
          <a:endParaRPr lang="en-US"/>
        </a:p>
      </dgm:t>
    </dgm:pt>
    <dgm:pt modelId="{7817B8FD-3860-41BB-8CA2-D0A4A68E2A9C}" type="pres">
      <dgm:prSet presAssocID="{6B49A7F7-5853-4AC4-A97C-8C3BD61BACEC}" presName="Name0" presStyleCnt="0">
        <dgm:presLayoutVars>
          <dgm:dir/>
          <dgm:animLvl val="lvl"/>
          <dgm:resizeHandles val="exact"/>
        </dgm:presLayoutVars>
      </dgm:prSet>
      <dgm:spPr/>
    </dgm:pt>
    <dgm:pt modelId="{749F70D3-E9EA-43C2-83BD-7FD8E8FCF1BF}" type="pres">
      <dgm:prSet presAssocID="{0336BB70-008D-4CEC-831C-55E88B88E905}" presName="compositeNode" presStyleCnt="0">
        <dgm:presLayoutVars>
          <dgm:bulletEnabled val="1"/>
        </dgm:presLayoutVars>
      </dgm:prSet>
      <dgm:spPr/>
    </dgm:pt>
    <dgm:pt modelId="{2C2FB53B-E7C9-4913-A358-9E33D9E0EFA7}" type="pres">
      <dgm:prSet presAssocID="{0336BB70-008D-4CEC-831C-55E88B88E905}" presName="bgRect" presStyleLbl="node1" presStyleIdx="0" presStyleCnt="3"/>
      <dgm:spPr/>
    </dgm:pt>
    <dgm:pt modelId="{2CB36D7C-BA95-43BF-A394-5586C5944F2A}" type="pres">
      <dgm:prSet presAssocID="{0336BB70-008D-4CEC-831C-55E88B88E90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91DA5756-FF45-48DD-BC66-2E83F19D2B2D}" type="pres">
      <dgm:prSet presAssocID="{0336BB70-008D-4CEC-831C-55E88B88E905}" presName="childNode" presStyleLbl="node1" presStyleIdx="0" presStyleCnt="3">
        <dgm:presLayoutVars>
          <dgm:bulletEnabled val="1"/>
        </dgm:presLayoutVars>
      </dgm:prSet>
      <dgm:spPr/>
    </dgm:pt>
    <dgm:pt modelId="{27B34658-0436-4317-83C4-AF25AF0BBC91}" type="pres">
      <dgm:prSet presAssocID="{597DB288-CBE6-45DB-B073-6A939DC710FE}" presName="hSp" presStyleCnt="0"/>
      <dgm:spPr/>
    </dgm:pt>
    <dgm:pt modelId="{A1B14BE0-F652-4CD0-899D-CBD992721987}" type="pres">
      <dgm:prSet presAssocID="{597DB288-CBE6-45DB-B073-6A939DC710FE}" presName="vProcSp" presStyleCnt="0"/>
      <dgm:spPr/>
    </dgm:pt>
    <dgm:pt modelId="{8D874789-586B-40EE-821B-2BCF8C18DB29}" type="pres">
      <dgm:prSet presAssocID="{597DB288-CBE6-45DB-B073-6A939DC710FE}" presName="vSp1" presStyleCnt="0"/>
      <dgm:spPr/>
    </dgm:pt>
    <dgm:pt modelId="{B4DFD8C8-4581-4067-A7D2-3F91695DE3C4}" type="pres">
      <dgm:prSet presAssocID="{597DB288-CBE6-45DB-B073-6A939DC710FE}" presName="simulatedConn" presStyleLbl="solidFgAcc1" presStyleIdx="0" presStyleCnt="2" custLinFactNeighborY="0"/>
      <dgm:spPr>
        <a:prstGeom prst="flowChartExtract">
          <a:avLst/>
        </a:prstGeom>
        <a:solidFill>
          <a:srgbClr val="653819"/>
        </a:solidFill>
        <a:ln>
          <a:noFill/>
        </a:ln>
        <a:effectLst>
          <a:softEdge rad="0"/>
        </a:effectLst>
      </dgm:spPr>
    </dgm:pt>
    <dgm:pt modelId="{919749E2-0225-46C7-88A3-F39BEFE6F4C5}" type="pres">
      <dgm:prSet presAssocID="{597DB288-CBE6-45DB-B073-6A939DC710FE}" presName="vSp2" presStyleCnt="0"/>
      <dgm:spPr/>
    </dgm:pt>
    <dgm:pt modelId="{4FC0046C-223F-4325-80BB-F8CE75F5336A}" type="pres">
      <dgm:prSet presAssocID="{597DB288-CBE6-45DB-B073-6A939DC710FE}" presName="sibTrans" presStyleCnt="0"/>
      <dgm:spPr/>
    </dgm:pt>
    <dgm:pt modelId="{73E81FBF-7CB0-4B25-8894-11D4F2C35E8D}" type="pres">
      <dgm:prSet presAssocID="{788C183A-9161-440A-8856-BEFA5D509446}" presName="compositeNode" presStyleCnt="0">
        <dgm:presLayoutVars>
          <dgm:bulletEnabled val="1"/>
        </dgm:presLayoutVars>
      </dgm:prSet>
      <dgm:spPr/>
    </dgm:pt>
    <dgm:pt modelId="{01710871-3AEB-4AB3-BA94-8722521CBF0F}" type="pres">
      <dgm:prSet presAssocID="{788C183A-9161-440A-8856-BEFA5D509446}" presName="bgRect" presStyleLbl="node1" presStyleIdx="1" presStyleCnt="3"/>
      <dgm:spPr/>
    </dgm:pt>
    <dgm:pt modelId="{8A798C0B-DB9C-40CD-AB60-475E0AD09976}" type="pres">
      <dgm:prSet presAssocID="{788C183A-9161-440A-8856-BEFA5D509446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797FEE0-70E6-4F1A-BDDF-D19FDE380BED}" type="pres">
      <dgm:prSet presAssocID="{788C183A-9161-440A-8856-BEFA5D509446}" presName="childNode" presStyleLbl="node1" presStyleIdx="1" presStyleCnt="3">
        <dgm:presLayoutVars>
          <dgm:bulletEnabled val="1"/>
        </dgm:presLayoutVars>
      </dgm:prSet>
      <dgm:spPr/>
    </dgm:pt>
    <dgm:pt modelId="{E0115B73-0695-477D-B1BF-EDEC659DEAF0}" type="pres">
      <dgm:prSet presAssocID="{62178383-4724-4ECC-876A-79C6B3EBEB7A}" presName="hSp" presStyleCnt="0"/>
      <dgm:spPr/>
    </dgm:pt>
    <dgm:pt modelId="{8A65D350-C6AF-411D-920C-EFF7F4933E28}" type="pres">
      <dgm:prSet presAssocID="{62178383-4724-4ECC-876A-79C6B3EBEB7A}" presName="vProcSp" presStyleCnt="0"/>
      <dgm:spPr/>
    </dgm:pt>
    <dgm:pt modelId="{6E9F560D-2CFF-460D-98AA-88CCA91D4E97}" type="pres">
      <dgm:prSet presAssocID="{62178383-4724-4ECC-876A-79C6B3EBEB7A}" presName="vSp1" presStyleCnt="0"/>
      <dgm:spPr/>
    </dgm:pt>
    <dgm:pt modelId="{BC70F6C4-787C-459A-A74F-876A3771016D}" type="pres">
      <dgm:prSet presAssocID="{62178383-4724-4ECC-876A-79C6B3EBEB7A}" presName="simulatedConn" presStyleLbl="solidFgAcc1" presStyleIdx="1" presStyleCnt="2"/>
      <dgm:spPr>
        <a:solidFill>
          <a:srgbClr val="653819"/>
        </a:solidFill>
        <a:ln>
          <a:noFill/>
        </a:ln>
      </dgm:spPr>
    </dgm:pt>
    <dgm:pt modelId="{864A5C18-82B2-45BC-A272-E2C5FBDAE1B0}" type="pres">
      <dgm:prSet presAssocID="{62178383-4724-4ECC-876A-79C6B3EBEB7A}" presName="vSp2" presStyleCnt="0"/>
      <dgm:spPr/>
    </dgm:pt>
    <dgm:pt modelId="{CD1C6251-CB84-425E-BE33-1ECB1F67B0E0}" type="pres">
      <dgm:prSet presAssocID="{62178383-4724-4ECC-876A-79C6B3EBEB7A}" presName="sibTrans" presStyleCnt="0"/>
      <dgm:spPr/>
    </dgm:pt>
    <dgm:pt modelId="{9BF0B0F5-02FA-44E8-B554-C20456AF0360}" type="pres">
      <dgm:prSet presAssocID="{23D357E0-5CFC-4CDD-8425-7F3F256706D6}" presName="compositeNode" presStyleCnt="0">
        <dgm:presLayoutVars>
          <dgm:bulletEnabled val="1"/>
        </dgm:presLayoutVars>
      </dgm:prSet>
      <dgm:spPr/>
    </dgm:pt>
    <dgm:pt modelId="{3A9D0B2A-738A-46B3-894B-A9F952E4A317}" type="pres">
      <dgm:prSet presAssocID="{23D357E0-5CFC-4CDD-8425-7F3F256706D6}" presName="bgRect" presStyleLbl="node1" presStyleIdx="2" presStyleCnt="3"/>
      <dgm:spPr/>
    </dgm:pt>
    <dgm:pt modelId="{6341E394-95A9-4E1D-AC90-76CFCFEFA13B}" type="pres">
      <dgm:prSet presAssocID="{23D357E0-5CFC-4CDD-8425-7F3F256706D6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29E6DDD4-D188-4627-84C3-8B8C6E9D09FF}" type="pres">
      <dgm:prSet presAssocID="{23D357E0-5CFC-4CDD-8425-7F3F256706D6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3A16B805-D2E6-43B3-8EF9-6C1A99D23EF5}" type="presOf" srcId="{23D357E0-5CFC-4CDD-8425-7F3F256706D6}" destId="{3A9D0B2A-738A-46B3-894B-A9F952E4A317}" srcOrd="0" destOrd="0" presId="urn:microsoft.com/office/officeart/2005/8/layout/hProcess7"/>
    <dgm:cxn modelId="{CC2B5F13-B72C-4E03-84FD-7B071F16EC3B}" type="presOf" srcId="{23D357E0-5CFC-4CDD-8425-7F3F256706D6}" destId="{6341E394-95A9-4E1D-AC90-76CFCFEFA13B}" srcOrd="1" destOrd="0" presId="urn:microsoft.com/office/officeart/2005/8/layout/hProcess7"/>
    <dgm:cxn modelId="{ADA45B1F-B7E9-49DD-8EC5-8074AA0D3340}" type="presOf" srcId="{F4141C8B-F9A1-4151-9608-422D62B2C912}" destId="{29E6DDD4-D188-4627-84C3-8B8C6E9D09FF}" srcOrd="0" destOrd="0" presId="urn:microsoft.com/office/officeart/2005/8/layout/hProcess7"/>
    <dgm:cxn modelId="{078D9D6A-A749-4191-9331-9A9EB24EE17A}" type="presOf" srcId="{0336BB70-008D-4CEC-831C-55E88B88E905}" destId="{2C2FB53B-E7C9-4913-A358-9E33D9E0EFA7}" srcOrd="0" destOrd="0" presId="urn:microsoft.com/office/officeart/2005/8/layout/hProcess7"/>
    <dgm:cxn modelId="{73F8214D-A323-4459-8CCD-FBBDFACC767A}" type="presOf" srcId="{11133D3B-540E-4E99-87D8-FBE6BB5268BD}" destId="{0797FEE0-70E6-4F1A-BDDF-D19FDE380BED}" srcOrd="0" destOrd="0" presId="urn:microsoft.com/office/officeart/2005/8/layout/hProcess7"/>
    <dgm:cxn modelId="{4FD22F4F-C43A-4E10-A93F-D162EF38E399}" srcId="{6B49A7F7-5853-4AC4-A97C-8C3BD61BACEC}" destId="{788C183A-9161-440A-8856-BEFA5D509446}" srcOrd="1" destOrd="0" parTransId="{A17EEEE6-66FD-4443-A722-81DDF4356AC5}" sibTransId="{62178383-4724-4ECC-876A-79C6B3EBEB7A}"/>
    <dgm:cxn modelId="{A111BE50-A052-4751-ACCC-46A91A79890E}" srcId="{0336BB70-008D-4CEC-831C-55E88B88E905}" destId="{0E45ACAC-BE86-44AE-B5A1-F084772FF2B0}" srcOrd="0" destOrd="0" parTransId="{2640497C-970F-4478-B41A-4A0BD0E71287}" sibTransId="{78907F46-8821-4B53-B910-7401A777340A}"/>
    <dgm:cxn modelId="{F14E908A-313E-4220-8A7D-E0BBB0830173}" type="presOf" srcId="{788C183A-9161-440A-8856-BEFA5D509446}" destId="{8A798C0B-DB9C-40CD-AB60-475E0AD09976}" srcOrd="1" destOrd="0" presId="urn:microsoft.com/office/officeart/2005/8/layout/hProcess7"/>
    <dgm:cxn modelId="{CE8E6AA9-248A-4ADC-A311-AFDF9032DEAE}" type="presOf" srcId="{0E45ACAC-BE86-44AE-B5A1-F084772FF2B0}" destId="{91DA5756-FF45-48DD-BC66-2E83F19D2B2D}" srcOrd="0" destOrd="0" presId="urn:microsoft.com/office/officeart/2005/8/layout/hProcess7"/>
    <dgm:cxn modelId="{5B1985B3-72D0-4853-8D26-23EB4D83AFE2}" type="presOf" srcId="{6B49A7F7-5853-4AC4-A97C-8C3BD61BACEC}" destId="{7817B8FD-3860-41BB-8CA2-D0A4A68E2A9C}" srcOrd="0" destOrd="0" presId="urn:microsoft.com/office/officeart/2005/8/layout/hProcess7"/>
    <dgm:cxn modelId="{4B9D38BE-75E8-43B5-A419-49F0280ED789}" type="presOf" srcId="{788C183A-9161-440A-8856-BEFA5D509446}" destId="{01710871-3AEB-4AB3-BA94-8722521CBF0F}" srcOrd="0" destOrd="0" presId="urn:microsoft.com/office/officeart/2005/8/layout/hProcess7"/>
    <dgm:cxn modelId="{34FCE2D4-A7CA-4A8F-9D8D-8B15CCB7770A}" srcId="{788C183A-9161-440A-8856-BEFA5D509446}" destId="{11133D3B-540E-4E99-87D8-FBE6BB5268BD}" srcOrd="0" destOrd="0" parTransId="{02D4F5F2-22C0-4D45-A833-021771164866}" sibTransId="{D24F0C86-FE3D-410D-B991-82670D1C8A6E}"/>
    <dgm:cxn modelId="{7300F4D7-A4A2-4D2D-8551-8F67CD2CCC6F}" srcId="{23D357E0-5CFC-4CDD-8425-7F3F256706D6}" destId="{F4141C8B-F9A1-4151-9608-422D62B2C912}" srcOrd="0" destOrd="0" parTransId="{4F59F630-F94E-44C4-A38C-714FE72C5334}" sibTransId="{84ADB2D7-F7B5-4380-A44C-139599D1404C}"/>
    <dgm:cxn modelId="{EC756FEE-DFF5-49F0-ABE3-643228451D02}" srcId="{6B49A7F7-5853-4AC4-A97C-8C3BD61BACEC}" destId="{23D357E0-5CFC-4CDD-8425-7F3F256706D6}" srcOrd="2" destOrd="0" parTransId="{12C5B398-954C-48B5-9599-D006AC80C6C9}" sibTransId="{2080F115-4E38-43BA-AE0F-AF7C887960CD}"/>
    <dgm:cxn modelId="{BC761FF6-B2B3-46BB-A850-066FAE5F0027}" srcId="{6B49A7F7-5853-4AC4-A97C-8C3BD61BACEC}" destId="{0336BB70-008D-4CEC-831C-55E88B88E905}" srcOrd="0" destOrd="0" parTransId="{283538D1-5411-4D21-843D-5B8F493D05C0}" sibTransId="{597DB288-CBE6-45DB-B073-6A939DC710FE}"/>
    <dgm:cxn modelId="{31DFE7FD-1673-4900-BEAB-421C4B07296F}" type="presOf" srcId="{0336BB70-008D-4CEC-831C-55E88B88E905}" destId="{2CB36D7C-BA95-43BF-A394-5586C5944F2A}" srcOrd="1" destOrd="0" presId="urn:microsoft.com/office/officeart/2005/8/layout/hProcess7"/>
    <dgm:cxn modelId="{41F4C54F-AC84-49D0-9D9D-A28E0AD649FD}" type="presParOf" srcId="{7817B8FD-3860-41BB-8CA2-D0A4A68E2A9C}" destId="{749F70D3-E9EA-43C2-83BD-7FD8E8FCF1BF}" srcOrd="0" destOrd="0" presId="urn:microsoft.com/office/officeart/2005/8/layout/hProcess7"/>
    <dgm:cxn modelId="{236DD81E-C247-4F61-9240-CAC0677B1C06}" type="presParOf" srcId="{749F70D3-E9EA-43C2-83BD-7FD8E8FCF1BF}" destId="{2C2FB53B-E7C9-4913-A358-9E33D9E0EFA7}" srcOrd="0" destOrd="0" presId="urn:microsoft.com/office/officeart/2005/8/layout/hProcess7"/>
    <dgm:cxn modelId="{FFF87C62-E542-4710-8453-8E2879AB6029}" type="presParOf" srcId="{749F70D3-E9EA-43C2-83BD-7FD8E8FCF1BF}" destId="{2CB36D7C-BA95-43BF-A394-5586C5944F2A}" srcOrd="1" destOrd="0" presId="urn:microsoft.com/office/officeart/2005/8/layout/hProcess7"/>
    <dgm:cxn modelId="{40BE6ED3-1948-4AB5-8E3D-943686C941B3}" type="presParOf" srcId="{749F70D3-E9EA-43C2-83BD-7FD8E8FCF1BF}" destId="{91DA5756-FF45-48DD-BC66-2E83F19D2B2D}" srcOrd="2" destOrd="0" presId="urn:microsoft.com/office/officeart/2005/8/layout/hProcess7"/>
    <dgm:cxn modelId="{9ED884AC-0FD7-4448-B526-337279DE26EE}" type="presParOf" srcId="{7817B8FD-3860-41BB-8CA2-D0A4A68E2A9C}" destId="{27B34658-0436-4317-83C4-AF25AF0BBC91}" srcOrd="1" destOrd="0" presId="urn:microsoft.com/office/officeart/2005/8/layout/hProcess7"/>
    <dgm:cxn modelId="{79D871E5-D30A-4E2C-BF9B-862A272BC60F}" type="presParOf" srcId="{7817B8FD-3860-41BB-8CA2-D0A4A68E2A9C}" destId="{A1B14BE0-F652-4CD0-899D-CBD992721987}" srcOrd="2" destOrd="0" presId="urn:microsoft.com/office/officeart/2005/8/layout/hProcess7"/>
    <dgm:cxn modelId="{C2EEAE0F-55D3-474D-AB0F-361EBF08B31F}" type="presParOf" srcId="{A1B14BE0-F652-4CD0-899D-CBD992721987}" destId="{8D874789-586B-40EE-821B-2BCF8C18DB29}" srcOrd="0" destOrd="0" presId="urn:microsoft.com/office/officeart/2005/8/layout/hProcess7"/>
    <dgm:cxn modelId="{9953D697-FC15-40E3-878A-5FE11AA87476}" type="presParOf" srcId="{A1B14BE0-F652-4CD0-899D-CBD992721987}" destId="{B4DFD8C8-4581-4067-A7D2-3F91695DE3C4}" srcOrd="1" destOrd="0" presId="urn:microsoft.com/office/officeart/2005/8/layout/hProcess7"/>
    <dgm:cxn modelId="{B99D72EE-8268-493B-AEA8-3EBA20EBB569}" type="presParOf" srcId="{A1B14BE0-F652-4CD0-899D-CBD992721987}" destId="{919749E2-0225-46C7-88A3-F39BEFE6F4C5}" srcOrd="2" destOrd="0" presId="urn:microsoft.com/office/officeart/2005/8/layout/hProcess7"/>
    <dgm:cxn modelId="{79B0425C-B212-487A-A7EC-45647D6F2E34}" type="presParOf" srcId="{7817B8FD-3860-41BB-8CA2-D0A4A68E2A9C}" destId="{4FC0046C-223F-4325-80BB-F8CE75F5336A}" srcOrd="3" destOrd="0" presId="urn:microsoft.com/office/officeart/2005/8/layout/hProcess7"/>
    <dgm:cxn modelId="{54C32C2A-A63C-4FFE-9848-07D0677A0CA8}" type="presParOf" srcId="{7817B8FD-3860-41BB-8CA2-D0A4A68E2A9C}" destId="{73E81FBF-7CB0-4B25-8894-11D4F2C35E8D}" srcOrd="4" destOrd="0" presId="urn:microsoft.com/office/officeart/2005/8/layout/hProcess7"/>
    <dgm:cxn modelId="{F899B68B-ABEF-4C0B-8CFA-A65F408A5B63}" type="presParOf" srcId="{73E81FBF-7CB0-4B25-8894-11D4F2C35E8D}" destId="{01710871-3AEB-4AB3-BA94-8722521CBF0F}" srcOrd="0" destOrd="0" presId="urn:microsoft.com/office/officeart/2005/8/layout/hProcess7"/>
    <dgm:cxn modelId="{CCF5BF9B-18AF-454F-8C63-18CAFC5EE115}" type="presParOf" srcId="{73E81FBF-7CB0-4B25-8894-11D4F2C35E8D}" destId="{8A798C0B-DB9C-40CD-AB60-475E0AD09976}" srcOrd="1" destOrd="0" presId="urn:microsoft.com/office/officeart/2005/8/layout/hProcess7"/>
    <dgm:cxn modelId="{5E68187A-B417-4467-BA0F-114A0061C291}" type="presParOf" srcId="{73E81FBF-7CB0-4B25-8894-11D4F2C35E8D}" destId="{0797FEE0-70E6-4F1A-BDDF-D19FDE380BED}" srcOrd="2" destOrd="0" presId="urn:microsoft.com/office/officeart/2005/8/layout/hProcess7"/>
    <dgm:cxn modelId="{8908F00B-B8E7-48D2-9565-2209BF4FB4A3}" type="presParOf" srcId="{7817B8FD-3860-41BB-8CA2-D0A4A68E2A9C}" destId="{E0115B73-0695-477D-B1BF-EDEC659DEAF0}" srcOrd="5" destOrd="0" presId="urn:microsoft.com/office/officeart/2005/8/layout/hProcess7"/>
    <dgm:cxn modelId="{758A41DF-964D-46E9-9925-1B5A518ECF66}" type="presParOf" srcId="{7817B8FD-3860-41BB-8CA2-D0A4A68E2A9C}" destId="{8A65D350-C6AF-411D-920C-EFF7F4933E28}" srcOrd="6" destOrd="0" presId="urn:microsoft.com/office/officeart/2005/8/layout/hProcess7"/>
    <dgm:cxn modelId="{F06C833F-ABCA-4828-AEEB-C845E87F80DB}" type="presParOf" srcId="{8A65D350-C6AF-411D-920C-EFF7F4933E28}" destId="{6E9F560D-2CFF-460D-98AA-88CCA91D4E97}" srcOrd="0" destOrd="0" presId="urn:microsoft.com/office/officeart/2005/8/layout/hProcess7"/>
    <dgm:cxn modelId="{E7980CE7-407E-41EA-A766-69549FD49C83}" type="presParOf" srcId="{8A65D350-C6AF-411D-920C-EFF7F4933E28}" destId="{BC70F6C4-787C-459A-A74F-876A3771016D}" srcOrd="1" destOrd="0" presId="urn:microsoft.com/office/officeart/2005/8/layout/hProcess7"/>
    <dgm:cxn modelId="{C8584270-E136-4EC2-9E2B-9DC9CA4F6D9E}" type="presParOf" srcId="{8A65D350-C6AF-411D-920C-EFF7F4933E28}" destId="{864A5C18-82B2-45BC-A272-E2C5FBDAE1B0}" srcOrd="2" destOrd="0" presId="urn:microsoft.com/office/officeart/2005/8/layout/hProcess7"/>
    <dgm:cxn modelId="{2353A7A0-4F9B-4A66-8835-A4A4A696293A}" type="presParOf" srcId="{7817B8FD-3860-41BB-8CA2-D0A4A68E2A9C}" destId="{CD1C6251-CB84-425E-BE33-1ECB1F67B0E0}" srcOrd="7" destOrd="0" presId="urn:microsoft.com/office/officeart/2005/8/layout/hProcess7"/>
    <dgm:cxn modelId="{A97DB903-C758-4AE0-9659-8473EB4B1FAE}" type="presParOf" srcId="{7817B8FD-3860-41BB-8CA2-D0A4A68E2A9C}" destId="{9BF0B0F5-02FA-44E8-B554-C20456AF0360}" srcOrd="8" destOrd="0" presId="urn:microsoft.com/office/officeart/2005/8/layout/hProcess7"/>
    <dgm:cxn modelId="{F0BD5F13-0B1B-41C1-B2A1-57D7A5B23753}" type="presParOf" srcId="{9BF0B0F5-02FA-44E8-B554-C20456AF0360}" destId="{3A9D0B2A-738A-46B3-894B-A9F952E4A317}" srcOrd="0" destOrd="0" presId="urn:microsoft.com/office/officeart/2005/8/layout/hProcess7"/>
    <dgm:cxn modelId="{0EC34B1C-A62B-4358-BE98-37A0B1822303}" type="presParOf" srcId="{9BF0B0F5-02FA-44E8-B554-C20456AF0360}" destId="{6341E394-95A9-4E1D-AC90-76CFCFEFA13B}" srcOrd="1" destOrd="0" presId="urn:microsoft.com/office/officeart/2005/8/layout/hProcess7"/>
    <dgm:cxn modelId="{2F1AC2D8-30C3-4FBC-BE19-E980EB73DCF5}" type="presParOf" srcId="{9BF0B0F5-02FA-44E8-B554-C20456AF0360}" destId="{29E6DDD4-D188-4627-84C3-8B8C6E9D09F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B53B-E7C9-4913-A358-9E33D9E0EFA7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solidFill>
          <a:srgbClr val="FF67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653819"/>
              </a:solidFill>
            </a:rPr>
            <a:t>2015</a:t>
          </a:r>
        </a:p>
      </dsp:txBody>
      <dsp:txXfrm rot="16200000">
        <a:off x="-1341709" y="1463319"/>
        <a:ext cx="3369962" cy="684951"/>
      </dsp:txXfrm>
    </dsp:sp>
    <dsp:sp modelId="{91DA5756-FF45-48DD-BC66-2E83F19D2B2D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/>
              </a:solidFill>
              <a:latin typeface="Chalkboard SE" panose="03050602040202020205" pitchFamily="66" charset="77"/>
            </a:rPr>
            <a:t>10’s of thousands of accounts were acquired, and customers information and monetary values were stolen.</a:t>
          </a:r>
          <a:endParaRPr lang="en-US" sz="3000" kern="1200">
            <a:solidFill>
              <a:schemeClr val="bg1"/>
            </a:solidFill>
          </a:endParaRPr>
        </a:p>
      </dsp:txBody>
      <dsp:txXfrm>
        <a:off x="685747" y="120813"/>
        <a:ext cx="2551445" cy="4109710"/>
      </dsp:txXfrm>
    </dsp:sp>
    <dsp:sp modelId="{01710871-3AEB-4AB3-BA94-8722521CBF0F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solidFill>
          <a:srgbClr val="F216D8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653819"/>
              </a:solidFill>
            </a:rPr>
            <a:t>2018</a:t>
          </a:r>
        </a:p>
      </dsp:txBody>
      <dsp:txXfrm rot="16200000">
        <a:off x="2202915" y="1463319"/>
        <a:ext cx="3369962" cy="684951"/>
      </dsp:txXfrm>
    </dsp:sp>
    <dsp:sp modelId="{B4DFD8C8-4581-4067-A7D2-3F91695DE3C4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rgbClr val="653819"/>
        </a:solidFill>
        <a:ln w="12700" cap="flat" cmpd="sng" algn="ctr">
          <a:noFill/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7FEE0-70E6-4F1A-BDDF-D19FDE380BED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/>
              </a:solidFill>
              <a:latin typeface="Chalkboard SE" panose="03050602040202020205" pitchFamily="66" charset="77"/>
            </a:rPr>
            <a:t>300,000 more accounts were breached again and were never informed, Dunkin’ claimed to have blocked the attacks.</a:t>
          </a:r>
          <a:endParaRPr lang="en-US" sz="3000" kern="1200">
            <a:solidFill>
              <a:schemeClr val="bg1"/>
            </a:solidFill>
          </a:endParaRPr>
        </a:p>
      </dsp:txBody>
      <dsp:txXfrm>
        <a:off x="4230372" y="120813"/>
        <a:ext cx="2551445" cy="4109710"/>
      </dsp:txXfrm>
    </dsp:sp>
    <dsp:sp modelId="{3A9D0B2A-738A-46B3-894B-A9F952E4A317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solidFill>
          <a:srgbClr val="FF671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3731" rIns="173355" bIns="0" numCol="1" spcCol="1270" anchor="t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rgbClr val="653819"/>
              </a:solidFill>
            </a:rPr>
            <a:t>2019</a:t>
          </a:r>
        </a:p>
      </dsp:txBody>
      <dsp:txXfrm rot="16200000">
        <a:off x="5747540" y="1463319"/>
        <a:ext cx="3369962" cy="684951"/>
      </dsp:txXfrm>
    </dsp:sp>
    <dsp:sp modelId="{BC70F6C4-787C-459A-A74F-876A3771016D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rgbClr val="65381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6DDD4-D188-4627-84C3-8B8C6E9D09FF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/>
              </a:solidFill>
              <a:latin typeface="Chalkboard SE" panose="03050602040202020205" pitchFamily="66" charset="77"/>
            </a:rPr>
            <a:t>Dunkin’ forced to pay $650,000 in fees and is required to take additional security measures due to these attacks.</a:t>
          </a:r>
          <a:endParaRPr lang="en-US" sz="3000" kern="1200">
            <a:solidFill>
              <a:schemeClr val="bg1"/>
            </a:solidFill>
          </a:endParaRPr>
        </a:p>
      </dsp:txBody>
      <dsp:txXfrm>
        <a:off x="7774997" y="120813"/>
        <a:ext cx="2551445" cy="4109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691E7-9E72-4D94-919F-370AF3430548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EC168-B1A1-4092-9AAE-A1B85CEB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EC168-B1A1-4092-9AAE-A1B85CEB1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EC168-B1A1-4092-9AAE-A1B85CEB19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E85F-076E-2A64-4243-AABBFA160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4B2B-0994-293C-3DF1-5AFBFC9AB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5AE62-7B6B-18E3-9000-F180A6A3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7B336-7E26-F5C7-6307-1AACE932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6D09-1B1F-A76C-828C-69E3747E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EE1D-455F-110E-5B55-E523E217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D4530-A330-ADB9-5AC5-9CC77A6A3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24AEA-2845-CA1A-CD26-0E5FA74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F1A98-3F29-1911-372B-71929AA8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A344-3175-79F5-D0E5-9E07EFE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F8FA1-48D2-6AB6-2A10-858BAF532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56B75-E880-826B-CF6B-B4E1413C3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F1C86-B9B0-B82C-3EE9-880F12BA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FDFA-AFD5-8F46-20E7-A847A1E5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44A50-1D04-FF31-95D9-E3627CC0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3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7EDE-2FB3-7319-BAAF-323EF762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F1D1-AC89-B317-85E0-1391C4E3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B2612-3A83-23AA-275E-9D6764D2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8EAD6-440C-2F2A-343D-3D54757F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A4EDD-9CAE-985F-EE52-D42E0C75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7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CD88-D585-EA35-0935-7588599B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BF87-B06E-E0F3-4C83-0BE4DE8A7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6A7DE-D8EC-4E5B-3235-4877CE82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78FE-C3C3-E351-8AB6-51AC81BF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76FE4-B039-6002-192D-2DCE3BCF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98B6-B2C7-9422-9539-8C8F8685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C081F-82BE-1C5E-D90A-B5E54FD4A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CFB43-C95F-8A49-4E36-9F27F6943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FEF7C-6E2E-4BDB-13E6-BCCC69C10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699AF-998C-E246-0358-A639165C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2D230-389E-671B-A0D6-649B2380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8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22CF-348F-0EBF-5F6C-DDD0970C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4FE9-0513-ED2C-E1E5-6FC63D9F8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FB0FB-2482-8F5C-D45C-864DDE16D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85380-A179-14A4-8EFE-8E242DEC3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54AA7-972B-B37D-33C4-FC64DB506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E199-E9AC-6227-425F-DB164764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0537A-1FB6-96AA-1B92-35CDDA5F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91669-9455-C481-4970-44D16E65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7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88B5-15E4-E4B7-0144-C0CBEEE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BDBCE-71EE-E05A-EC3C-E75EAFBC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A952F2-F323-E61B-CE8F-DC1FE2BC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E2AA9-48D6-8CCF-97BC-0713EBD3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9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120FF-CE5E-1AAE-4D3F-894C63BC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CADDE5-6C29-F7F7-7597-C2F75F1C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7673-FCD9-E3B0-E511-11BA297D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6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1B31-B426-C7DA-5DD1-B3A85870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DE81-D911-6BF1-C3DD-964F8A020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FF1D-1907-0BA4-A0B0-705699E31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D62AE-1CCA-6B0C-99B6-475E5AD2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44DD4-0CD5-51D6-3007-3E9CDB0E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7DAD4-1D2C-748B-B4F5-0898C59D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AF97-0784-B914-9DB1-11EE011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124D5-9604-9F95-8307-F7E479836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3A025-13B1-CFE9-D7D8-84215C758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1B135-C26B-EFA4-505A-8CA6600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4C1F5-7467-C9D9-B9DA-44AAFA11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9B1AA-0129-53A7-9204-11B1383C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2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16ED4-2B1E-E738-A157-31D243D3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112B2-277C-07B8-74E8-A18F7BAB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305B9-48F4-6CB3-685D-7B28F8339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2896-7DD9-D84F-9432-C301A59778B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4EAC-C406-E5A5-6850-F3CBD80C7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18627-E88B-D8EC-C848-41239FF45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70F75-BDE6-064D-9DF8-DCF502FA8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0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1_7ECB733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4_259C70F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er.io/resources/dunkin-donuts-data-breach" TargetMode="External"/><Relationship Id="rId2" Type="http://schemas.openxmlformats.org/officeDocument/2006/relationships/hyperlink" Target="https://cylanda.com/dunkin-donuts-hack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secureworld.io/industry-news/dunkin-donuts-data-breach-hacking-settle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A1AF-12D7-42E0-4571-EF1956B96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3465" y="2666048"/>
            <a:ext cx="3648107" cy="1040300"/>
          </a:xfrm>
          <a:noFill/>
        </p:spPr>
        <p:txBody>
          <a:bodyPr/>
          <a:lstStyle/>
          <a:p>
            <a:r>
              <a:rPr lang="en-US" b="1">
                <a:solidFill>
                  <a:srgbClr val="F216D8"/>
                </a:solidFill>
                <a:latin typeface="Chalkboard SE" panose="03050602040202020205" pitchFamily="66" charset="77"/>
              </a:rPr>
              <a:t>Donuts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207F1-BA7C-D4F6-8361-E8DE64D85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4699" y="3605058"/>
            <a:ext cx="5008685" cy="1040300"/>
          </a:xfrm>
          <a:noFill/>
        </p:spPr>
        <p:txBody>
          <a:bodyPr>
            <a:normAutofit/>
          </a:bodyPr>
          <a:lstStyle/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By Austin </a:t>
            </a:r>
            <a:r>
              <a:rPr lang="en-US" err="1">
                <a:solidFill>
                  <a:srgbClr val="653819"/>
                </a:solidFill>
                <a:latin typeface="Chalkboard SE" panose="03050602040202020205" pitchFamily="66" charset="77"/>
              </a:rPr>
              <a:t>Brinning</a:t>
            </a:r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, Drew Hartwig, Tommy Melles, Ben </a:t>
            </a:r>
            <a:r>
              <a:rPr lang="en-US" err="1">
                <a:solidFill>
                  <a:srgbClr val="653819"/>
                </a:solidFill>
                <a:latin typeface="Chalkboard SE" panose="03050602040202020205" pitchFamily="66" charset="77"/>
              </a:rPr>
              <a:t>Shabaz</a:t>
            </a: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</p:txBody>
      </p:sp>
      <p:pic>
        <p:nvPicPr>
          <p:cNvPr id="1026" name="Picture 2" descr="Dunkin Donuts Logo, symbol, meaning, history, PNG, brand">
            <a:extLst>
              <a:ext uri="{FF2B5EF4-FFF2-40B4-BE49-F238E27FC236}">
                <a16:creationId xmlns:a16="http://schemas.microsoft.com/office/drawing/2014/main" id="{2758E8E8-F5ED-85D8-32F3-E127DC03A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98" y="2377228"/>
            <a:ext cx="2876340" cy="16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5E502-3C89-15E6-40E6-CAD34AE5BFA6}"/>
              </a:ext>
            </a:extLst>
          </p:cNvPr>
          <p:cNvSpPr/>
          <p:nvPr/>
        </p:nvSpPr>
        <p:spPr>
          <a:xfrm>
            <a:off x="1078523" y="5533292"/>
            <a:ext cx="2907323" cy="1324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8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3521-8FB0-F530-E452-0B1F5027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Cyber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C967-6354-03AF-6A7F-2CC1EDCC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1900" cy="435133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653819"/>
                </a:solidFill>
                <a:latin typeface="Chalkboard SE"/>
              </a:rPr>
              <a:t>Account information was obtained through millions of login attempts to secure accounts.</a:t>
            </a: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/>
              </a:rPr>
              <a:t>User information was taken and rewards on customers account were stolen.</a:t>
            </a:r>
          </a:p>
          <a:p>
            <a:r>
              <a:rPr lang="en-US">
                <a:solidFill>
                  <a:srgbClr val="653819"/>
                </a:solidFill>
                <a:latin typeface="Chalkboard SE"/>
              </a:rPr>
              <a:t>A history of breaches within the Dunkin-Donuts user database had occurred prior to the lawsuit brought upon them.</a:t>
            </a: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/>
              </a:rPr>
              <a:t>Failed to respond to multiple a series of cyberattacks leaving customers vulnerable.</a:t>
            </a: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endParaRPr lang="en-US">
              <a:solidFill>
                <a:srgbClr val="653819"/>
              </a:solidFill>
              <a:latin typeface="Chalkboard SE" panose="03050602040202020205" pitchFamily="66" charset="77"/>
              <a:cs typeface="Calibri" panose="020F0502020204030204"/>
            </a:endParaRPr>
          </a:p>
          <a:p>
            <a:endParaRPr lang="en-US">
              <a:solidFill>
                <a:srgbClr val="653819"/>
              </a:solidFill>
              <a:latin typeface="Chalkboard SE" panose="03050602040202020205" pitchFamily="66" charset="77"/>
              <a:cs typeface="Calibri" panose="020F0502020204030204"/>
            </a:endParaRPr>
          </a:p>
          <a:p>
            <a:pPr marL="457200" lvl="1" indent="0">
              <a:buNone/>
            </a:pPr>
            <a:endParaRPr lang="en-US">
              <a:solidFill>
                <a:srgbClr val="FF671F"/>
              </a:solidFill>
              <a:cs typeface="Calibri" panose="020F0502020204030204"/>
            </a:endParaRPr>
          </a:p>
        </p:txBody>
      </p:sp>
      <p:pic>
        <p:nvPicPr>
          <p:cNvPr id="3074" name="Picture 2" descr="Donuts | Variety of Flavors Free of Artificial Dye | Dunkin'®">
            <a:extLst>
              <a:ext uri="{FF2B5EF4-FFF2-40B4-BE49-F238E27FC236}">
                <a16:creationId xmlns:a16="http://schemas.microsoft.com/office/drawing/2014/main" id="{E010D532-F7C0-AB5F-20CB-221C466D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57" y="2429683"/>
            <a:ext cx="5024566" cy="50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2625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90CC-0E76-531A-FB90-5E3671C9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Malicious 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00534-3226-C028-6040-91523CB0E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214153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Credential Stuffing</a:t>
            </a:r>
          </a:p>
          <a:p>
            <a:pPr lvl="1"/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Credential Stuffing versus DDOS Attacks</a:t>
            </a:r>
          </a:p>
          <a:p>
            <a:pPr lvl="1"/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From 2017-2019 FBI says that credential stuffing attacks were the most common attack type against the financial industry</a:t>
            </a:r>
          </a:p>
          <a:p>
            <a:pPr marL="0" indent="0">
              <a:buNone/>
            </a:pPr>
            <a:endParaRPr lang="en-US" u="sng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Hackers used stolen username and password combinations to break into online accounts, hoping to steal sensitive data.</a:t>
            </a:r>
          </a:p>
          <a:p>
            <a:pPr marL="0" indent="0">
              <a:buNone/>
            </a:pP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“Tens of thousands of dollars on customers' stored value cards were stolen”</a:t>
            </a:r>
          </a:p>
        </p:txBody>
      </p:sp>
      <p:pic>
        <p:nvPicPr>
          <p:cNvPr id="5" name="Graphic 4" descr="Robber with solid fill">
            <a:extLst>
              <a:ext uri="{FF2B5EF4-FFF2-40B4-BE49-F238E27FC236}">
                <a16:creationId xmlns:a16="http://schemas.microsoft.com/office/drawing/2014/main" id="{2376E31D-1E13-D8C6-8546-9F33B67A6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8092" y="365125"/>
            <a:ext cx="2165188" cy="2110360"/>
          </a:xfrm>
          <a:prstGeom prst="rect">
            <a:avLst/>
          </a:prstGeom>
          <a:effectLst/>
        </p:spPr>
      </p:pic>
      <p:pic>
        <p:nvPicPr>
          <p:cNvPr id="4" name="Graphic 3" descr="Robber with solid fill">
            <a:extLst>
              <a:ext uri="{FF2B5EF4-FFF2-40B4-BE49-F238E27FC236}">
                <a16:creationId xmlns:a16="http://schemas.microsoft.com/office/drawing/2014/main" id="{946A1765-32CC-523B-4C69-ED96C02FB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3352" y="365125"/>
            <a:ext cx="2165188" cy="2110360"/>
          </a:xfrm>
          <a:prstGeom prst="rect">
            <a:avLst/>
          </a:prstGeom>
          <a:effectLst/>
        </p:spPr>
      </p:pic>
      <p:pic>
        <p:nvPicPr>
          <p:cNvPr id="6" name="Graphic 5" descr="Robber with solid fill">
            <a:extLst>
              <a:ext uri="{FF2B5EF4-FFF2-40B4-BE49-F238E27FC236}">
                <a16:creationId xmlns:a16="http://schemas.microsoft.com/office/drawing/2014/main" id="{36D0E7BC-AFF7-AB62-FE3C-C53361870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4445" y="365125"/>
            <a:ext cx="2165188" cy="21103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934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2571-9926-1C2B-C86D-689B2962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Company 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2889-9D3B-3EE9-5021-ECD60E03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5462" cy="4351338"/>
          </a:xfrm>
        </p:spPr>
        <p:txBody>
          <a:bodyPr/>
          <a:lstStyle/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2015 - DD Perks users had their information </a:t>
            </a:r>
            <a:r>
              <a:rPr lang="en-US">
                <a:solidFill>
                  <a:srgbClr val="653819"/>
                </a:solidFill>
                <a:effectLst/>
                <a:latin typeface="Chalkboard SE" panose="03050602040202020205" pitchFamily="66" charset="77"/>
              </a:rPr>
              <a:t>accessed</a:t>
            </a:r>
          </a:p>
          <a:p>
            <a:pPr marL="0" indent="0">
              <a:buNone/>
            </a:pP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2018 - Security Vendor notified Dunkin that it was breached.</a:t>
            </a:r>
          </a:p>
          <a:p>
            <a:pPr marL="0" indent="0">
              <a:buNone/>
            </a:pPr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endParaRPr lang="en-US">
              <a:solidFill>
                <a:srgbClr val="653819"/>
              </a:solidFill>
              <a:latin typeface="Chalkboard SE" panose="03050602040202020205" pitchFamily="66" charset="77"/>
            </a:endParaRPr>
          </a:p>
        </p:txBody>
      </p:sp>
      <p:pic>
        <p:nvPicPr>
          <p:cNvPr id="4098" name="Picture 2" descr="Donuts | Dunkin'®">
            <a:extLst>
              <a:ext uri="{FF2B5EF4-FFF2-40B4-BE49-F238E27FC236}">
                <a16:creationId xmlns:a16="http://schemas.microsoft.com/office/drawing/2014/main" id="{A8602A9A-803E-70DB-B354-3DF26398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50" y="3429000"/>
            <a:ext cx="4933665" cy="37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3071-9D60-2149-ADDD-2428DF4C2A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Dunkin’ 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Response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5BC50F-D2DA-B154-EDF1-6270BD3C6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778272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10095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ational Doughnut Day Timbits Cruller Dunkin Donuts - Food Catering ...">
            <a:extLst>
              <a:ext uri="{FF2B5EF4-FFF2-40B4-BE49-F238E27FC236}">
                <a16:creationId xmlns:a16="http://schemas.microsoft.com/office/drawing/2014/main" id="{C9FE92A2-A8FB-5953-6DF9-5F18BA24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93688" y="3413148"/>
            <a:ext cx="3237615" cy="330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7F821-8D52-3DF9-DED7-1B91E47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Lessons 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52613-183D-E03F-EAC1-8288A824B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Change passwords often</a:t>
            </a: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Do not reuse the same passwords and usernames</a:t>
            </a: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Inform users when their accounts have been acquired instead of lying</a:t>
            </a:r>
          </a:p>
          <a:p>
            <a:r>
              <a:rPr lang="en-US">
                <a:solidFill>
                  <a:srgbClr val="653819"/>
                </a:solidFill>
                <a:latin typeface="Chalkboard SE" panose="03050602040202020205" pitchFamily="66" charset="77"/>
              </a:rPr>
              <a:t>Take better precaution to security measures</a:t>
            </a:r>
          </a:p>
          <a:p>
            <a:endParaRPr lang="en-US">
              <a:solidFill>
                <a:srgbClr val="F216D8"/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732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1F67-AE55-52F9-9CC8-B920C811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671F"/>
                </a:solidFill>
                <a:latin typeface="Chalkboard SE" panose="03050602040202020205" pitchFamily="66" charset="77"/>
              </a:rPr>
              <a:t>Refe</a:t>
            </a:r>
            <a:r>
              <a:rPr lang="en-US">
                <a:solidFill>
                  <a:srgbClr val="F216D8"/>
                </a:solidFill>
                <a:latin typeface="Chalkboard SE" panose="03050602040202020205" pitchFamily="66" charset="77"/>
              </a:rPr>
              <a:t>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3010A-1A7A-7596-6E76-CFABF69F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077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653819"/>
                </a:solidFill>
                <a:latin typeface="Chalkboard SE" panose="03050602040202020205" pitchFamily="66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https://cylanda.com/dunkin-donuts-hacked/</a:t>
            </a:r>
            <a:endParaRPr lang="en-US" sz="2400">
              <a:solidFill>
                <a:srgbClr val="653819"/>
              </a:solidFill>
              <a:latin typeface="Chalkboard SE" panose="03050602040202020205" pitchFamily="66" charset="77"/>
            </a:endParaRPr>
          </a:p>
          <a:p>
            <a:r>
              <a:rPr lang="en-US" sz="2400" u="sng" kern="100">
                <a:solidFill>
                  <a:srgbClr val="653819"/>
                </a:solidFill>
                <a:effectLst/>
                <a:latin typeface="Chalkboard SE" panose="03050602040202020205" pitchFamily="66" charset="77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https://informer.io/resources/dunkin-donuts-data-breach</a:t>
            </a:r>
            <a:endParaRPr lang="en-US" sz="2400" u="sng" kern="100">
              <a:solidFill>
                <a:srgbClr val="653819"/>
              </a:solidFill>
              <a:effectLst/>
              <a:latin typeface="Chalkboard SE" panose="03050602040202020205" pitchFamily="66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kern="100">
                <a:solidFill>
                  <a:srgbClr val="653819"/>
                </a:solidFill>
                <a:effectLst/>
                <a:latin typeface="Chalkboard SE" panose="03050602040202020205" pitchFamily="66" charset="77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https://www.secureworld.io/industry-news/dunkin-donuts-data-breach-hacking-settleent</a:t>
            </a:r>
            <a:endParaRPr lang="en-US" sz="2400" kern="100">
              <a:solidFill>
                <a:srgbClr val="653819"/>
              </a:solidFill>
              <a:effectLst/>
              <a:latin typeface="Chalkboard SE" panose="03050602040202020205" pitchFamily="66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kern="100">
              <a:solidFill>
                <a:srgbClr val="653819"/>
              </a:solidFill>
              <a:effectLst/>
              <a:latin typeface="Chalkboard SE" panose="03050602040202020205" pitchFamily="66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Overlays Transparent ♥ — Donas~">
            <a:extLst>
              <a:ext uri="{FF2B5EF4-FFF2-40B4-BE49-F238E27FC236}">
                <a16:creationId xmlns:a16="http://schemas.microsoft.com/office/drawing/2014/main" id="{9B58B752-1CA3-4E39-ABBA-5F37664B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89" y="1690688"/>
            <a:ext cx="35858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6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Donuts</vt:lpstr>
      <vt:lpstr>Cyber Attack</vt:lpstr>
      <vt:lpstr>Malicious Payload</vt:lpstr>
      <vt:lpstr>Company Investigation</vt:lpstr>
      <vt:lpstr>Dunkin’ Response</vt:lpstr>
      <vt:lpstr>Lessons Learned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Dunkin</dc:title>
  <dc:creator>Melles, Tommy</dc:creator>
  <cp:revision>2</cp:revision>
  <dcterms:created xsi:type="dcterms:W3CDTF">2023-04-24T16:30:41Z</dcterms:created>
  <dcterms:modified xsi:type="dcterms:W3CDTF">2023-05-03T18:02:27Z</dcterms:modified>
</cp:coreProperties>
</file>